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56" r:id="rId8"/>
    <p:sldId id="416" r:id="rId9"/>
    <p:sldId id="385" r:id="rId10"/>
    <p:sldId id="384" r:id="rId11"/>
    <p:sldId id="386" r:id="rId12"/>
    <p:sldId id="392" r:id="rId13"/>
    <p:sldId id="387" r:id="rId14"/>
    <p:sldId id="390" r:id="rId15"/>
    <p:sldId id="388" r:id="rId16"/>
    <p:sldId id="391" r:id="rId17"/>
    <p:sldId id="417" r:id="rId18"/>
    <p:sldId id="3168" r:id="rId19"/>
    <p:sldId id="264" r:id="rId20"/>
    <p:sldId id="265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3169" r:id="rId29"/>
    <p:sldId id="3170" r:id="rId30"/>
    <p:sldId id="3172" r:id="rId31"/>
    <p:sldId id="3173" r:id="rId32"/>
    <p:sldId id="3174" r:id="rId33"/>
    <p:sldId id="3175" r:id="rId34"/>
    <p:sldId id="3176" r:id="rId35"/>
    <p:sldId id="3177" r:id="rId36"/>
    <p:sldId id="3178" r:id="rId37"/>
    <p:sldId id="3179" r:id="rId38"/>
    <p:sldId id="3180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470" y="78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16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74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https://book.geemap.org/chapters/11_applications.html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24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8D13FE4-A4BC-4B02-AF9A-61027DA751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507513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8D13FE4-A4BC-4B02-AF9A-61027DA751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939C2AE-0220-49D4-A4B5-3D6E38616A4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356351"/>
            <a:ext cx="457200" cy="365125"/>
          </a:xfrm>
        </p:spPr>
        <p:txBody>
          <a:bodyPr/>
          <a:lstStyle>
            <a:lvl1pPr algn="ctr">
              <a:defRPr/>
            </a:lvl1pPr>
          </a:lstStyle>
          <a:p>
            <a:fld id="{7F143DD0-D33F-F74D-AC0D-D3F4FD9737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8FF7-A1BE-4F27-ADCB-1C1C826ED9E2}" type="datetime1">
              <a:rPr lang="en-US" smtClean="0"/>
              <a:t>4/29/2024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6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275708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31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spatial_training_2024/blob/main/code/day6/6-demo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%3A%2F%2Fdesktop.github.com%2F&amp;data=02%7C01%7Ctmasaki%40worldbank.org%7C5d0ff22daa804ec5417708d740fe6c0a%7C31a2fec0266b4c67b56e2796d8f59c36%7C0%7C0%7C637049333812818302&amp;sdata=tvSNkaBi%2Fm8J%2FKiClwDU6JHXdJGnjjnRqvIiYx6HHJ0%3D&amp;reserved=0" TargetMode="External"/><Relationship Id="rId2" Type="http://schemas.openxmlformats.org/officeDocument/2006/relationships/hyperlink" Target="https://nam03.safelinks.protection.outlook.com/?url=https%3A%2F%2Fgithub.com%2F&amp;data=02%7C01%7Ctmasaki%40worldbank.org%7C5d0ff22daa804ec5417708d740fe6c0a%7C31a2fec0266b4c67b56e2796d8f59c36%7C0%7C0%7C637049333812818302&amp;sdata=6KcgE2XUKKFaRRkAZPyaaGNlDoLc8avrn3%2BKYrqlcAA%3D&amp;reserved=0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www.sourcetreeapp.com/" TargetMode="External"/><Relationship Id="rId4" Type="http://schemas.openxmlformats.org/officeDocument/2006/relationships/hyperlink" Target="https://www.gitkraken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KGOeTFHnKY" TargetMode="Externa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eemap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Day 6: introduction to google earth engine (GEE) and </a:t>
            </a:r>
            <a:r>
              <a:rPr lang="en-US" dirty="0" err="1">
                <a:ea typeface="+mj-lt"/>
                <a:cs typeface="+mj-lt"/>
              </a:rPr>
              <a:t>github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you are ready to use GEE!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in the following in Anaconda Prompt:</a:t>
            </a:r>
          </a:p>
          <a:p>
            <a:pPr marL="272034" lvl="2" indent="0">
              <a:buNone/>
            </a:pPr>
            <a:endParaRPr lang="en-US" dirty="0">
              <a:solidFill>
                <a:srgbClr val="36464E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cd “**path**“</a:t>
            </a:r>
          </a:p>
          <a:p>
            <a:pPr marL="272034" lvl="2" indent="0">
              <a:buNone/>
            </a:pP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marL="0" lvl="2" indent="0">
              <a:spcBef>
                <a:spcPts val="1200"/>
              </a:spcBef>
              <a:buClr>
                <a:srgbClr val="404040"/>
              </a:buClr>
              <a:buNone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**This path should be where your .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ipynb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code exists.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Notebook: server-client application that allows editing and running notebook documents via a web browser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take you to a web browser where you can write scripts to run analysis in Python (or other programming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84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B8E4-7A3C-153A-F862-EA4B0B5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Downloading NDVI data and computing zonal statistics through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2B78-A21D-BE49-1A94-EA2DBCE24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5B8D-3F4C-BDC2-1B76-B739A6F9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2F42E-817A-7CC3-FC2C-5A6C2540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83D66-CCED-4AFA-956B-6CA0B633C9F3}"/>
              </a:ext>
            </a:extLst>
          </p:cNvPr>
          <p:cNvSpPr txBox="1"/>
          <p:nvPr/>
        </p:nvSpPr>
        <p:spPr>
          <a:xfrm>
            <a:off x="3698875" y="310568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6-demo.ipynb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7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GitHub</a:t>
            </a:r>
          </a:p>
        </p:txBody>
      </p:sp>
    </p:spTree>
    <p:extLst>
      <p:ext uri="{BB962C8B-B14F-4D97-AF65-F5344CB8AC3E}">
        <p14:creationId xmlns:p14="http://schemas.microsoft.com/office/powerpoint/2010/main" val="348277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</a:rPr>
              <a:t>ability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to duplicate the results of a prior study using the same results of a prior study using the same materials and procedures as were used by the original investigator – </a:t>
            </a:r>
            <a:r>
              <a:rPr lang="en-US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Bollen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et al (2015)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Most researchers, at one point, have been unable to reproduce their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own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results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This happens quite often at our institution as well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run our own programs and get different results?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shared a project with a colleague and she gets different results? Or a colleague shares a project with you and you can’t reproduce their published results?</a:t>
            </a:r>
          </a:p>
          <a:p>
            <a:pPr lvl="1">
              <a:buFontTx/>
              <a:buChar char="-"/>
            </a:pPr>
            <a:endParaRPr lang="en-US" dirty="0">
              <a:latin typeface="+mn-lt"/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357188" y="771525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Reproducibility – a crisis</a:t>
            </a:r>
          </a:p>
        </p:txBody>
      </p:sp>
    </p:spTree>
    <p:extLst>
      <p:ext uri="{BB962C8B-B14F-4D97-AF65-F5344CB8AC3E}">
        <p14:creationId xmlns:p14="http://schemas.microsoft.com/office/powerpoint/2010/main" val="394965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80" y="1234281"/>
            <a:ext cx="8478837" cy="4389437"/>
          </a:xfrm>
        </p:spPr>
        <p:txBody>
          <a:bodyPr/>
          <a:lstStyle/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Reproducibility can only be achieved if you have the following ingredients in place: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software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programs are used – e.g. do-files and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ados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data is used</a:t>
            </a:r>
          </a:p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When things go right no one notices, but when they don’t it’s a different story.</a:t>
            </a: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Today we will go over how to set things up so you can achieve this with less pain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504411" y="386628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+mn-lt"/>
              </a:rPr>
              <a:t>Reproducibility requires planning</a:t>
            </a:r>
          </a:p>
        </p:txBody>
      </p:sp>
    </p:spTree>
    <p:extLst>
      <p:ext uri="{BB962C8B-B14F-4D97-AF65-F5344CB8AC3E}">
        <p14:creationId xmlns:p14="http://schemas.microsoft.com/office/powerpoint/2010/main" val="205842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7705-2363-48B8-A03D-3D9DAFD7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576199"/>
          </a:xfrm>
        </p:spPr>
        <p:txBody>
          <a:bodyPr/>
          <a:lstStyle/>
          <a:p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Git and </a:t>
            </a:r>
            <a:r>
              <a:rPr lang="en-US" b="1" dirty="0" err="1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0F19-BE99-4175-8B04-FDF35971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19" y="1251109"/>
            <a:ext cx="3738122" cy="53052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developer application that allows for version control, allowing you to: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Revert files or the whole project to an earlier state;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changes over time;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who modified what;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modifications by collaborators by permission of admin/owners.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34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repository hosting service for Git, providing a web-based graphical interface that works on top of Git. It can also be treated as a social platform to share knowledge and work or provide access control and several collaboration features.</a:t>
            </a:r>
          </a:p>
          <a:p>
            <a:endParaRPr lang="en-US" sz="1600" dirty="0">
              <a:solidFill>
                <a:srgbClr val="00234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F63A-08EC-4758-A575-61814281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6BC87-1C75-4D0A-9C5C-0D7916B0D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3806" r="44681" b="43475"/>
          <a:stretch/>
        </p:blipFill>
        <p:spPr>
          <a:xfrm>
            <a:off x="4203910" y="2391866"/>
            <a:ext cx="4776772" cy="27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2C7C-E811-44E6-A6D7-A9056AD5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73735"/>
          </a:xfrm>
        </p:spPr>
        <p:txBody>
          <a:bodyPr/>
          <a:lstStyle/>
          <a:p>
            <a:r>
              <a:rPr lang="en-US" dirty="0"/>
              <a:t>Workflow through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18FBA-0F1F-4FED-954C-AFE8A657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137A80-04E1-4C6E-8704-38AA8E00461E}"/>
              </a:ext>
            </a:extLst>
          </p:cNvPr>
          <p:cNvSpPr txBox="1">
            <a:spLocks/>
          </p:cNvSpPr>
          <p:nvPr/>
        </p:nvSpPr>
        <p:spPr>
          <a:xfrm>
            <a:off x="220297" y="1311919"/>
            <a:ext cx="8703406" cy="35309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"repository" (project)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Fork or clone the repository to your local machine</a:t>
            </a:r>
          </a:p>
          <a:p>
            <a:pPr lvl="1"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Fork: copy without affecting the original</a:t>
            </a:r>
          </a:p>
          <a:p>
            <a:pPr lvl="1"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Clone: copy with intention to contribute to making changes to the original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a file to your local repo and "commit" (save) the changes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"branch" (version), make a change, commit the change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 a "pull request" (propose changes to the master branch) (Use Case 1)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["Merge" your branch to the master branch] (Use Case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793CF-E166-4FEF-9FA5-C776287D2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0" t="48203" r="29574" b="25130"/>
          <a:stretch/>
        </p:blipFill>
        <p:spPr>
          <a:xfrm>
            <a:off x="357188" y="4793865"/>
            <a:ext cx="3413642" cy="170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C6478-9665-4ABD-8BB1-A2248F52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28" t="50000" r="28617" b="22293"/>
          <a:stretch/>
        </p:blipFill>
        <p:spPr>
          <a:xfrm>
            <a:off x="5075648" y="4793865"/>
            <a:ext cx="3200565" cy="17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67B6-FC4E-4613-812F-DD33A0A7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up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3E3A-D18B-4926-A5F2-26C1A57C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your own GitHub account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You can use your own personal email or work email to sign up.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Please 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Chrome, Firefox, or Safari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GitHub does not work on Internet Explorer.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Download GitHub Desktop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is a Graphical User Interface (GUI) that allows you to work efficiently with GitHub repositories and implement various features (e.g., push, pull, branch, merge)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note that there are other GUIs available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GitKraken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SourceTree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among others. Check to see which one best fits your needs.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F8CD-81E8-44A7-993C-55AEB52C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79A-59CC-4A68-A87F-2A10ACE3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A64CA-57C8-4626-AB64-DDE4427A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88" r="68165" b="47773"/>
          <a:stretch/>
        </p:blipFill>
        <p:spPr>
          <a:xfrm>
            <a:off x="4764641" y="1977792"/>
            <a:ext cx="3896474" cy="33693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F05F-5B8A-43D8-A800-63A5BF1C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49F91-8BB0-4082-8846-312B857403A1}"/>
              </a:ext>
            </a:extLst>
          </p:cNvPr>
          <p:cNvSpPr txBox="1">
            <a:spLocks/>
          </p:cNvSpPr>
          <p:nvPr/>
        </p:nvSpPr>
        <p:spPr bwMode="auto">
          <a:xfrm>
            <a:off x="263275" y="1885950"/>
            <a:ext cx="350605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Go to your GitHub page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Create a new repository by clicking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Set a repository 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You have the option of making the repository public or private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private, no one except for your collaborators can see what’s in the repository. But then, there is a limit on the number of collaborators (up to 3) you can have for private repositories. 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public, all the items in the repository will be made public. There is no limit on the number of collaborators for public repositories.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2573E1-9DCE-4AA8-A0A2-65042580FCD9}"/>
              </a:ext>
            </a:extLst>
          </p:cNvPr>
          <p:cNvSpPr/>
          <p:nvPr/>
        </p:nvSpPr>
        <p:spPr bwMode="auto">
          <a:xfrm>
            <a:off x="6280079" y="2976644"/>
            <a:ext cx="685800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>
              <a:cs typeface="Times New Roman" pitchFamily="18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FB6D2D2-EFAC-437B-9572-DADEDE147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1" t="20944" r="82949" b="75922"/>
          <a:stretch/>
        </p:blipFill>
        <p:spPr bwMode="auto">
          <a:xfrm>
            <a:off x="3642832" y="2247935"/>
            <a:ext cx="416103" cy="21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072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3BA164-3E75-2A7C-D1BB-E9F0CDFA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54" y="3263164"/>
            <a:ext cx="7461504" cy="3594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1765-FB66-4391-A803-9E3F3A37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70611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Clone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255459"/>
            <a:ext cx="8478837" cy="438943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GitHub Desktop on your laptop and sign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(or clone)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repository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your local machine by clicking on “Code”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“Open with GitHub Desktop”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3DFA99-7489-4564-ABFE-8E150486BC23}"/>
              </a:ext>
            </a:extLst>
          </p:cNvPr>
          <p:cNvSpPr/>
          <p:nvPr/>
        </p:nvSpPr>
        <p:spPr bwMode="auto">
          <a:xfrm>
            <a:off x="7247210" y="4133690"/>
            <a:ext cx="1030935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DA5867-BAE2-7EF1-BAF6-4472911D0990}"/>
              </a:ext>
            </a:extLst>
          </p:cNvPr>
          <p:cNvSpPr/>
          <p:nvPr/>
        </p:nvSpPr>
        <p:spPr bwMode="auto">
          <a:xfrm>
            <a:off x="4905646" y="6489828"/>
            <a:ext cx="1738994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8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11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C51C-883C-FE24-464D-3ADFF3E76EEA}"/>
              </a:ext>
            </a:extLst>
          </p:cNvPr>
          <p:cNvSpPr txBox="1"/>
          <p:nvPr/>
        </p:nvSpPr>
        <p:spPr>
          <a:xfrm>
            <a:off x="521208" y="1627632"/>
            <a:ext cx="8156261" cy="191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Google Earth Engine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latin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GitHub</a:t>
            </a:r>
            <a:endParaRPr lang="en-US" sz="2000" b="0" dirty="0"/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55" y="745376"/>
            <a:ext cx="8478837" cy="195777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then asks you to set a local path where a copy of the repository will be saved on your local computer</a:t>
            </a:r>
          </a:p>
          <a:p>
            <a:pPr lvl="3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default, a cloned repository will be saved in C:\Users\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XXX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\Documents\GitHub</a:t>
            </a:r>
          </a:p>
          <a:p>
            <a:pPr lvl="3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 on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3FAB9F-1C70-8A99-063E-3ACF028A61F6}"/>
              </a:ext>
            </a:extLst>
          </p:cNvPr>
          <p:cNvSpPr txBox="1">
            <a:spLocks/>
          </p:cNvSpPr>
          <p:nvPr/>
        </p:nvSpPr>
        <p:spPr bwMode="auto">
          <a:xfrm>
            <a:off x="357188" y="301625"/>
            <a:ext cx="8461375" cy="70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96E8-3CF4-48D2-064D-E7FB25F3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93" y="3379467"/>
            <a:ext cx="4867847" cy="31594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186E9A-F1A3-5893-EB66-4927339D638A}"/>
              </a:ext>
            </a:extLst>
          </p:cNvPr>
          <p:cNvSpPr/>
          <p:nvPr/>
        </p:nvSpPr>
        <p:spPr bwMode="auto">
          <a:xfrm>
            <a:off x="2386392" y="5158011"/>
            <a:ext cx="4548979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3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6" y="1536278"/>
            <a:ext cx="8812322" cy="456395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make sure that you see “tanzania_github_demo_2024” under Current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D4A7-9435-0E19-DE79-A881F7AE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6857"/>
            <a:ext cx="9144000" cy="37546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93045A-21AA-C3D2-F596-E589BF7358CF}"/>
              </a:ext>
            </a:extLst>
          </p:cNvPr>
          <p:cNvSpPr/>
          <p:nvPr/>
        </p:nvSpPr>
        <p:spPr bwMode="auto">
          <a:xfrm>
            <a:off x="0" y="3089794"/>
            <a:ext cx="1738994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9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6" y="1536278"/>
            <a:ext cx="8812322" cy="456395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make sure that you see “tanzania_github_demo_2024” under Current repository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my case, I also see a new local copy of tanzania_github_demo_2024 folder in Documents/GitHub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4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38C0-17FE-D2A9-4605-85A6957E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39" y="3305908"/>
            <a:ext cx="4934233" cy="30504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094892" y="3587262"/>
            <a:ext cx="5741133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78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38C0-17FE-D2A9-4605-85A6957E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39" y="3305908"/>
            <a:ext cx="4934233" cy="30504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228311" y="6067795"/>
            <a:ext cx="1540638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8AA5-EE5F-E32F-06FE-376F77A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4551"/>
            <a:ext cx="9144000" cy="221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Note that all the changes you made so far are not yet reflected in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 page online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Press “Push origin” to reflect the changes in the GitHub page online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270514" y="4223110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2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06F280-3333-9810-63FC-3946D522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4479762"/>
            <a:ext cx="9144000" cy="2378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Note that all the changes you made so far are not yet reflected in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 page online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Press “Push origin” to reflect the changes in the GitHub page online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now see the change reflected on the page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2342046" y="6112061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59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Pull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now pull changes made by your colleagues by pressing “Fetch origin”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421B2-0431-D2FB-4E75-B736067B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4991"/>
            <a:ext cx="9144000" cy="19322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54D62BD-D6B1-6F71-AE66-852C51BDBB33}"/>
              </a:ext>
            </a:extLst>
          </p:cNvPr>
          <p:cNvSpPr/>
          <p:nvPr/>
        </p:nvSpPr>
        <p:spPr bwMode="auto">
          <a:xfrm>
            <a:off x="3110142" y="364746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8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A0990-5621-4408-FE4E-131469E4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2610"/>
            <a:ext cx="9144000" cy="2708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Pull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now pull changes made by your colleagues by pressing “Fetch origin”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Now “Pull origin” to reflect the changes available in the GitHub online page in your own local computer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4D62BD-D6B1-6F71-AE66-852C51BDBB33}"/>
              </a:ext>
            </a:extLst>
          </p:cNvPr>
          <p:cNvSpPr/>
          <p:nvPr/>
        </p:nvSpPr>
        <p:spPr bwMode="auto">
          <a:xfrm>
            <a:off x="3110142" y="364746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3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562671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56" y="1234281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Branching lets you have different versions of a repository at one time.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default, your repository has one branch named main that is considered to be the definitive branch. You can create additional branches off of main in your repository.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Branching is helpful when you want to add new features to a project without changing the main source of code. You can use branches to experiment and make edits before committing them to main.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2E621-FE77-6B9F-0436-6D52C8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7185"/>
            <a:ext cx="9144000" cy="23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Google Earth Engine</a:t>
            </a:r>
          </a:p>
        </p:txBody>
      </p:sp>
    </p:spTree>
    <p:extLst>
      <p:ext uri="{BB962C8B-B14F-4D97-AF65-F5344CB8AC3E}">
        <p14:creationId xmlns:p14="http://schemas.microsoft.com/office/powerpoint/2010/main" val="328921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020E0-B7DF-CB37-FFC4-41EEA646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" y="2131565"/>
            <a:ext cx="9144000" cy="47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8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that now your current branch is feature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Any change you make in this branch does not affect the main branch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may merge those changes to the main branch (if you want to)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6C4FD-754F-8047-1BA6-53C5854A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" y="3429000"/>
            <a:ext cx="9144000" cy="2419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FD1887E-38A7-A1DD-E4EB-9CA922758DAB}"/>
              </a:ext>
            </a:extLst>
          </p:cNvPr>
          <p:cNvSpPr/>
          <p:nvPr/>
        </p:nvSpPr>
        <p:spPr bwMode="auto">
          <a:xfrm>
            <a:off x="1469232" y="358483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9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that now your current branch is feature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Any change you make in this branch does not affect the main branch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may merge those changes to the main branch (if you want to)</a:t>
            </a: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first “Publish your branch”</a:t>
            </a: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feature branch is published, you can click on “Compare and pull request” and click on “Create pull request” to make a request for this branch to be merged with the main branch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662427-B6A4-DF7C-7B4A-6329FA21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30291"/>
            <a:ext cx="3953126" cy="29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DA44-19F4-3831-BB0E-4EAF4E37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Earth Engine (with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9406-8D7D-862D-8F39-C555E94AA6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Earth Engine combines a multi-petabyte catalog of satellite imagery and geospatial datasets with planetary-scale analysis capabilities.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segment of the training introduces you to GEE and how to work with it through </a:t>
            </a:r>
            <a:r>
              <a:rPr lang="en-US" sz="1600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 in Python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E98C3-37D8-6656-510B-B3C7D936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F193E-7934-C047-BA4D-684DE2FE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26" name="Picture 2" descr="Google Earth Engine">
            <a:extLst>
              <a:ext uri="{FF2B5EF4-FFF2-40B4-BE49-F238E27FC236}">
                <a16:creationId xmlns:a16="http://schemas.microsoft.com/office/drawing/2014/main" id="{D3F05243-0C3F-7DFB-8B4C-D7F4CFC8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760931"/>
            <a:ext cx="2068132" cy="19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 Sensing | Free Full-Text | Google Earth Engine Open-Source Code for  Land Surface Temperature Estimation from the Landsat Series">
            <a:extLst>
              <a:ext uri="{FF2B5EF4-FFF2-40B4-BE49-F238E27FC236}">
                <a16:creationId xmlns:a16="http://schemas.microsoft.com/office/drawing/2014/main" id="{65001DDC-AB14-99F2-B92D-2C2788E2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7" y="2752693"/>
            <a:ext cx="4494357" cy="3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6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AFF2-C090-6C96-60BC-DC6D5F2C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GEE?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4B89-B604-8AB8-04C8-3A65812A11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pPr algn="ctr"/>
            <a:r>
              <a:rPr lang="en-US" b="0" i="0" u="none" strike="noStrike" dirty="0">
                <a:solidFill>
                  <a:srgbClr val="FFFFFF"/>
                </a:solidFill>
                <a:effectLst/>
                <a:latin typeface="YouTube Noto"/>
                <a:hlinkClick r:id="rId2"/>
              </a:rPr>
              <a:t>https://youtu.be/gKGOeTFHnKY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DC3DC-F2D3-FE05-7A62-5E5530DC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58D2A-2D84-912B-6970-C293764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35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FC2B-B72F-A007-80EA-C5341F83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Let’s sign up for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4624-C7DE-3B9B-4197-BCC5A809BA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 in using your own Gmail on Google Chrome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“Get started” on the GEE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instructions to create your own GEE project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E6F96-4BE0-8815-D38B-EE18221F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7B0C2-2378-C114-7FAF-2E70197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E32B4-A841-023D-54E2-C0F7198F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3" y="3125978"/>
            <a:ext cx="7444509" cy="28363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1787CA-C063-7B40-0DD5-3BFF52899FAE}"/>
              </a:ext>
            </a:extLst>
          </p:cNvPr>
          <p:cNvSpPr/>
          <p:nvPr/>
        </p:nvSpPr>
        <p:spPr bwMode="auto">
          <a:xfrm>
            <a:off x="7873961" y="3027121"/>
            <a:ext cx="683491" cy="36675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things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Anaconda: a free, open-source distribution of Python and R for data science and machine learning. It includes over 250 pre-installed packages, such as SciPy,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Malplotlib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Pandas, and NumPy, which are used in scientific computing.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Python: </a:t>
            </a:r>
            <a:r>
              <a:rPr lang="en-US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computer programming language often used to build websites and software, automate tasks, and conduct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geemap</a:t>
            </a:r>
            <a:r>
              <a:rPr lang="en-US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package:  Python package for interactive geospatial analysis and visualization with Google Earth Engine (GEE)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3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142124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Anaconda is stalled, go to Anaconda Prompt, which will open a new window like below. You can type in “Anaconda Prompt” in your Search bar and it should appear.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E9519-9AE0-56F5-DC35-A8AA7D47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987" y="3263260"/>
            <a:ext cx="5548479" cy="30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and paste the following commands into the prompt: </a:t>
            </a:r>
          </a:p>
          <a:p>
            <a:pPr marL="272034" lvl="2" indent="0">
              <a:buNone/>
            </a:pP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create -n gee </a:t>
            </a:r>
            <a:r>
              <a:rPr lang="en-US" b="0" i="0" dirty="0"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python=3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.11</a:t>
            </a: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activate gee </a:t>
            </a: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install -n base mamba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 </a:t>
            </a: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mamba install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 </a:t>
            </a: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mamba install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geopandas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localtileserver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</a:t>
            </a:r>
          </a:p>
          <a:p>
            <a:pPr marL="272034" lvl="2" indent="0">
              <a:buNone/>
            </a:pP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endParaRPr lang="en-US" dirty="0">
              <a:solidFill>
                <a:srgbClr val="36464E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pip install --upgrade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3772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g7PgNJyxLQXI7mt_eoYcA"/>
</p:tagLst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ppt/theme/themeOverride2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12376</TotalTime>
  <Words>1972</Words>
  <Application>Microsoft Office PowerPoint</Application>
  <PresentationFormat>On-screen Show (4:3)</PresentationFormat>
  <Paragraphs>215</Paragraphs>
  <Slides>32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YouTube Noto</vt:lpstr>
      <vt:lpstr>Andes ExtraLight</vt:lpstr>
      <vt:lpstr>Arial</vt:lpstr>
      <vt:lpstr>Arial Bold</vt:lpstr>
      <vt:lpstr>Calibri</vt:lpstr>
      <vt:lpstr>Segoe UI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think-cell Slide</vt:lpstr>
      <vt:lpstr>Day 6: introduction to google earth engine (GEE) and github</vt:lpstr>
      <vt:lpstr>Today’s Agenda</vt:lpstr>
      <vt:lpstr>Introduction to Google Earth Engine</vt:lpstr>
      <vt:lpstr>Google Earth Engine (with Python)</vt:lpstr>
      <vt:lpstr>What is GEE?</vt:lpstr>
      <vt:lpstr>Let’s sign up for GEE</vt:lpstr>
      <vt:lpstr>Setting things up</vt:lpstr>
      <vt:lpstr>Get Python and geemap Library</vt:lpstr>
      <vt:lpstr>Get Python and geemap Library</vt:lpstr>
      <vt:lpstr>Get Python and geemap Library</vt:lpstr>
      <vt:lpstr>Example: Downloading NDVI data and computing zonal statistics through GEE</vt:lpstr>
      <vt:lpstr>Introduction to GitHub</vt:lpstr>
      <vt:lpstr>PowerPoint Presentation</vt:lpstr>
      <vt:lpstr>PowerPoint Presentation</vt:lpstr>
      <vt:lpstr>What are Git and Github?</vt:lpstr>
      <vt:lpstr>Workflow through github</vt:lpstr>
      <vt:lpstr>Setting up github and github desktop</vt:lpstr>
      <vt:lpstr>Create a repository</vt:lpstr>
      <vt:lpstr>Clone the repository to your local machine</vt:lpstr>
      <vt:lpstr>PowerPoint Presentation</vt:lpstr>
      <vt:lpstr>Copy (or clone) the repository to your local machine</vt:lpstr>
      <vt:lpstr>Copy (or clone) the repository to your local machine</vt:lpstr>
      <vt:lpstr>Make changes</vt:lpstr>
      <vt:lpstr>Make changes</vt:lpstr>
      <vt:lpstr>Make changes</vt:lpstr>
      <vt:lpstr>Make changes</vt:lpstr>
      <vt:lpstr>Pull changes</vt:lpstr>
      <vt:lpstr>Pull changes</vt:lpstr>
      <vt:lpstr>Branch and pull requests</vt:lpstr>
      <vt:lpstr>Branch and pull requests</vt:lpstr>
      <vt:lpstr>Branch and pull requests</vt:lpstr>
      <vt:lpstr>Branch and pull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4</cp:revision>
  <dcterms:created xsi:type="dcterms:W3CDTF">2021-02-18T16:05:50Z</dcterms:created>
  <dcterms:modified xsi:type="dcterms:W3CDTF">2024-04-29T04:23:11Z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